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70" r:id="rId8"/>
    <p:sldId id="263" r:id="rId9"/>
    <p:sldId id="264" r:id="rId10"/>
    <p:sldId id="265" r:id="rId11"/>
    <p:sldId id="266" r:id="rId12"/>
    <p:sldId id="271" r:id="rId13"/>
    <p:sldId id="267" r:id="rId14"/>
    <p:sldId id="269" r:id="rId15"/>
    <p:sldId id="26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74" autoAdjust="0"/>
  </p:normalViewPr>
  <p:slideViewPr>
    <p:cSldViewPr snapToGrid="0">
      <p:cViewPr varScale="1">
        <p:scale>
          <a:sx n="71" d="100"/>
          <a:sy n="71" d="100"/>
        </p:scale>
        <p:origin x="672" y="60"/>
      </p:cViewPr>
      <p:guideLst/>
    </p:cSldViewPr>
  </p:slideViewPr>
  <p:outlineViewPr>
    <p:cViewPr>
      <p:scale>
        <a:sx n="33" d="100"/>
        <a:sy n="33" d="100"/>
      </p:scale>
      <p:origin x="0" y="-463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B5398-05C9-4BF0-B534-DFEB4CE29244}" type="datetimeFigureOut">
              <a:rPr lang="tr-TR" smtClean="0"/>
              <a:t>9.9.2018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37B29-86E2-413D-8C6A-F91400D03236}" type="slidenum">
              <a:rPr lang="tr-TR" smtClean="0"/>
              <a:t>‹#›</a:t>
            </a:fld>
            <a:endParaRPr lang="tr-TR"/>
          </a:p>
        </p:txBody>
      </p:sp>
    </p:spTree>
    <p:extLst>
      <p:ext uri="{BB962C8B-B14F-4D97-AF65-F5344CB8AC3E}">
        <p14:creationId xmlns:p14="http://schemas.microsoft.com/office/powerpoint/2010/main" val="284757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561DE0-A864-4A55-A6C9-16BE727297B6}" type="datetimeFigureOut">
              <a:rPr lang="tr-TR" smtClean="0"/>
              <a:t>9.9.2018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161704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33770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4109368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45353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1702095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98561DE0-A864-4A55-A6C9-16BE727297B6}" type="datetimeFigureOut">
              <a:rPr lang="tr-TR" smtClean="0"/>
              <a:t>9.9.2018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2125499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98561DE0-A864-4A55-A6C9-16BE727297B6}" type="datetimeFigureOut">
              <a:rPr lang="tr-TR" smtClean="0"/>
              <a:t>9.9.2018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306527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561DE0-A864-4A55-A6C9-16BE727297B6}" type="datetimeFigureOut">
              <a:rPr lang="tr-TR" smtClean="0"/>
              <a:t>9.9.2018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2257018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561DE0-A864-4A55-A6C9-16BE727297B6}" type="datetimeFigureOut">
              <a:rPr lang="tr-TR" smtClean="0"/>
              <a:t>9.9.2018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183320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561DE0-A864-4A55-A6C9-16BE727297B6}" type="datetimeFigureOut">
              <a:rPr lang="tr-TR" smtClean="0"/>
              <a:t>9.9.2018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420202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561DE0-A864-4A55-A6C9-16BE727297B6}" type="datetimeFigureOut">
              <a:rPr lang="tr-TR" smtClean="0"/>
              <a:t>9.9.2018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28544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121980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561DE0-A864-4A55-A6C9-16BE727297B6}" type="datetimeFigureOut">
              <a:rPr lang="tr-TR" smtClean="0"/>
              <a:t>9.9.2018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394980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8561DE0-A864-4A55-A6C9-16BE727297B6}" type="datetimeFigureOut">
              <a:rPr lang="tr-TR" smtClean="0"/>
              <a:t>9.9.2018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143667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61DE0-A864-4A55-A6C9-16BE727297B6}" type="datetimeFigureOut">
              <a:rPr lang="tr-TR" smtClean="0"/>
              <a:t>9.9.2018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47230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79697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561DE0-A864-4A55-A6C9-16BE727297B6}" type="datetimeFigureOut">
              <a:rPr lang="tr-TR" smtClean="0"/>
              <a:t>9.9.2018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ACCD6A-5FB6-4B5F-8D4C-F785E4E86E52}" type="slidenum">
              <a:rPr lang="tr-TR" smtClean="0"/>
              <a:t>‹#›</a:t>
            </a:fld>
            <a:endParaRPr lang="tr-TR"/>
          </a:p>
        </p:txBody>
      </p:sp>
    </p:spTree>
    <p:extLst>
      <p:ext uri="{BB962C8B-B14F-4D97-AF65-F5344CB8AC3E}">
        <p14:creationId xmlns:p14="http://schemas.microsoft.com/office/powerpoint/2010/main" val="373845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8561DE0-A864-4A55-A6C9-16BE727297B6}" type="datetimeFigureOut">
              <a:rPr lang="tr-TR" smtClean="0"/>
              <a:t>9.9.2018</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2ACCD6A-5FB6-4B5F-8D4C-F785E4E86E52}" type="slidenum">
              <a:rPr lang="tr-TR" smtClean="0"/>
              <a:t>‹#›</a:t>
            </a:fld>
            <a:endParaRPr lang="tr-TR"/>
          </a:p>
        </p:txBody>
      </p:sp>
    </p:spTree>
    <p:extLst>
      <p:ext uri="{BB962C8B-B14F-4D97-AF65-F5344CB8AC3E}">
        <p14:creationId xmlns:p14="http://schemas.microsoft.com/office/powerpoint/2010/main" val="36950157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25387"/>
            <a:ext cx="9144000" cy="2326341"/>
          </a:xfrm>
        </p:spPr>
        <p:txBody>
          <a:bodyPr>
            <a:normAutofit fontScale="90000"/>
          </a:bodyPr>
          <a:lstStyle/>
          <a:p>
            <a:r>
              <a:rPr lang="tr-TR" dirty="0"/>
              <a:t/>
            </a:r>
            <a:br>
              <a:rPr lang="tr-TR" dirty="0"/>
            </a:br>
            <a:r>
              <a:rPr lang="tr-TR" dirty="0"/>
              <a:t> </a:t>
            </a:r>
            <a:r>
              <a:rPr lang="tr-TR" b="1" dirty="0"/>
              <a:t>Nesneye Dayalı Programlama </a:t>
            </a:r>
            <a:r>
              <a:rPr lang="tr-TR" b="1" dirty="0" smtClean="0"/>
              <a:t>1</a:t>
            </a:r>
            <a:r>
              <a:rPr lang="tr-TR" dirty="0"/>
              <a:t>	</a:t>
            </a:r>
            <a:br>
              <a:rPr lang="tr-TR" dirty="0"/>
            </a:br>
            <a:endParaRPr lang="tr-TR" dirty="0"/>
          </a:p>
        </p:txBody>
      </p:sp>
      <p:sp>
        <p:nvSpPr>
          <p:cNvPr id="3" name="Alt Başlık 2"/>
          <p:cNvSpPr>
            <a:spLocks noGrp="1"/>
          </p:cNvSpPr>
          <p:nvPr>
            <p:ph type="subTitle" idx="1"/>
          </p:nvPr>
        </p:nvSpPr>
        <p:spPr/>
        <p:txBody>
          <a:bodyPr/>
          <a:lstStyle/>
          <a:p>
            <a:r>
              <a:rPr lang="tr-TR" dirty="0" smtClean="0"/>
              <a:t>Öğretim Görevlisi</a:t>
            </a:r>
          </a:p>
          <a:p>
            <a:r>
              <a:rPr lang="tr-TR" dirty="0" smtClean="0"/>
              <a:t>Alper Talha KARADENİZ</a:t>
            </a:r>
            <a:endParaRPr lang="tr-TR" dirty="0"/>
          </a:p>
        </p:txBody>
      </p:sp>
    </p:spTree>
    <p:extLst>
      <p:ext uri="{BB962C8B-B14F-4D97-AF65-F5344CB8AC3E}">
        <p14:creationId xmlns:p14="http://schemas.microsoft.com/office/powerpoint/2010/main" val="123967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609601"/>
            <a:ext cx="10353761" cy="923366"/>
          </a:xfrm>
        </p:spPr>
        <p:txBody>
          <a:bodyPr>
            <a:normAutofit fontScale="90000"/>
          </a:bodyPr>
          <a:lstStyle/>
          <a:p>
            <a:r>
              <a:rPr lang="tr-TR" b="1" dirty="0" smtClean="0"/>
              <a:t>Nesneye Dayalı Programlamanın faydaları</a:t>
            </a:r>
            <a:endParaRPr lang="tr-TR" dirty="0"/>
          </a:p>
        </p:txBody>
      </p:sp>
      <p:sp>
        <p:nvSpPr>
          <p:cNvPr id="3" name="İçerik Yer Tutucusu 2"/>
          <p:cNvSpPr>
            <a:spLocks noGrp="1"/>
          </p:cNvSpPr>
          <p:nvPr>
            <p:ph idx="1"/>
          </p:nvPr>
        </p:nvSpPr>
        <p:spPr>
          <a:xfrm>
            <a:off x="699484" y="1472455"/>
            <a:ext cx="10353762" cy="4908176"/>
          </a:xfrm>
        </p:spPr>
        <p:txBody>
          <a:bodyPr/>
          <a:lstStyle/>
          <a:p>
            <a:r>
              <a:rPr lang="tr-TR" dirty="0" smtClean="0"/>
              <a:t>Kod </a:t>
            </a:r>
            <a:r>
              <a:rPr lang="tr-TR" dirty="0"/>
              <a:t>karmaşıklığı NDP de sabit ilerlerken </a:t>
            </a:r>
            <a:r>
              <a:rPr lang="tr-TR" dirty="0" smtClean="0"/>
              <a:t>YP de </a:t>
            </a:r>
            <a:r>
              <a:rPr lang="tr-TR" dirty="0"/>
              <a:t>bu oran projenin tamamlanmasına kadar artmaktadır. </a:t>
            </a:r>
            <a:endParaRPr lang="tr-TR" dirty="0" smtClean="0"/>
          </a:p>
          <a:p>
            <a:r>
              <a:rPr lang="tr-TR" dirty="0" smtClean="0"/>
              <a:t>Tüm </a:t>
            </a:r>
            <a:r>
              <a:rPr lang="tr-TR" dirty="0"/>
              <a:t>bunlarla beraber bakım maliyetleri (zaman ve emek) açısından da incelersek NDP </a:t>
            </a:r>
            <a:r>
              <a:rPr lang="tr-TR" dirty="0" err="1"/>
              <a:t>nin</a:t>
            </a:r>
            <a:r>
              <a:rPr lang="tr-TR" dirty="0"/>
              <a:t> getirmiş olduğu avantajlar başta belirtmiş olduğumuz </a:t>
            </a:r>
            <a:r>
              <a:rPr lang="tr-TR" dirty="0" err="1"/>
              <a:t>dejavantajı</a:t>
            </a:r>
            <a:r>
              <a:rPr lang="tr-TR" dirty="0"/>
              <a:t> </a:t>
            </a:r>
            <a:r>
              <a:rPr lang="tr-TR" dirty="0" smtClean="0"/>
              <a:t>ortadan </a:t>
            </a:r>
            <a:r>
              <a:rPr lang="tr-TR" dirty="0"/>
              <a:t>kaldırmaktadır. </a:t>
            </a:r>
          </a:p>
        </p:txBody>
      </p:sp>
      <p:cxnSp>
        <p:nvCxnSpPr>
          <p:cNvPr id="7" name="Düz Ok Bağlayıcısı 6"/>
          <p:cNvCxnSpPr/>
          <p:nvPr/>
        </p:nvCxnSpPr>
        <p:spPr>
          <a:xfrm flipV="1">
            <a:off x="3200400" y="3563470"/>
            <a:ext cx="26894" cy="2191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a:off x="3200400" y="5755341"/>
            <a:ext cx="38189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flipV="1">
            <a:off x="3227294" y="3832411"/>
            <a:ext cx="3792071" cy="19229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flipV="1">
            <a:off x="3227294" y="4760258"/>
            <a:ext cx="3792071" cy="53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Metin kutusu 17"/>
          <p:cNvSpPr txBox="1"/>
          <p:nvPr/>
        </p:nvSpPr>
        <p:spPr>
          <a:xfrm>
            <a:off x="6284088" y="5839616"/>
            <a:ext cx="3010248" cy="369332"/>
          </a:xfrm>
          <a:prstGeom prst="rect">
            <a:avLst/>
          </a:prstGeom>
          <a:noFill/>
        </p:spPr>
        <p:txBody>
          <a:bodyPr wrap="none" rtlCol="0">
            <a:spAutoFit/>
          </a:bodyPr>
          <a:lstStyle/>
          <a:p>
            <a:r>
              <a:rPr lang="tr-TR" dirty="0" smtClean="0"/>
              <a:t>Projenin tamamlanma yüzdesi</a:t>
            </a:r>
            <a:endParaRPr lang="tr-TR" dirty="0"/>
          </a:p>
        </p:txBody>
      </p:sp>
      <p:sp>
        <p:nvSpPr>
          <p:cNvPr id="19" name="Metin kutusu 18"/>
          <p:cNvSpPr txBox="1"/>
          <p:nvPr/>
        </p:nvSpPr>
        <p:spPr>
          <a:xfrm>
            <a:off x="7194177" y="3832411"/>
            <a:ext cx="415498" cy="369332"/>
          </a:xfrm>
          <a:prstGeom prst="rect">
            <a:avLst/>
          </a:prstGeom>
          <a:noFill/>
        </p:spPr>
        <p:txBody>
          <a:bodyPr wrap="none" rtlCol="0">
            <a:spAutoFit/>
          </a:bodyPr>
          <a:lstStyle/>
          <a:p>
            <a:r>
              <a:rPr lang="tr-TR" dirty="0" smtClean="0"/>
              <a:t>YP</a:t>
            </a:r>
            <a:endParaRPr lang="tr-TR" dirty="0"/>
          </a:p>
        </p:txBody>
      </p:sp>
      <p:sp>
        <p:nvSpPr>
          <p:cNvPr id="20" name="Metin kutusu 19"/>
          <p:cNvSpPr txBox="1"/>
          <p:nvPr/>
        </p:nvSpPr>
        <p:spPr>
          <a:xfrm>
            <a:off x="7194177" y="4814047"/>
            <a:ext cx="595035" cy="369332"/>
          </a:xfrm>
          <a:prstGeom prst="rect">
            <a:avLst/>
          </a:prstGeom>
          <a:noFill/>
        </p:spPr>
        <p:txBody>
          <a:bodyPr wrap="none" rtlCol="0">
            <a:spAutoFit/>
          </a:bodyPr>
          <a:lstStyle/>
          <a:p>
            <a:r>
              <a:rPr lang="tr-TR" dirty="0" smtClean="0"/>
              <a:t>NDP</a:t>
            </a:r>
            <a:endParaRPr lang="tr-TR" dirty="0"/>
          </a:p>
        </p:txBody>
      </p:sp>
      <p:sp>
        <p:nvSpPr>
          <p:cNvPr id="22" name="Metin kutusu 21"/>
          <p:cNvSpPr txBox="1"/>
          <p:nvPr/>
        </p:nvSpPr>
        <p:spPr>
          <a:xfrm>
            <a:off x="3395951" y="3388658"/>
            <a:ext cx="1713931" cy="369332"/>
          </a:xfrm>
          <a:prstGeom prst="rect">
            <a:avLst/>
          </a:prstGeom>
          <a:noFill/>
        </p:spPr>
        <p:txBody>
          <a:bodyPr wrap="none" rtlCol="0">
            <a:spAutoFit/>
          </a:bodyPr>
          <a:lstStyle/>
          <a:p>
            <a:r>
              <a:rPr lang="tr-TR" dirty="0" smtClean="0"/>
              <a:t>Kod Karmaşıklığı</a:t>
            </a:r>
            <a:endParaRPr lang="tr-TR" dirty="0"/>
          </a:p>
        </p:txBody>
      </p:sp>
    </p:spTree>
    <p:extLst>
      <p:ext uri="{BB962C8B-B14F-4D97-AF65-F5344CB8AC3E}">
        <p14:creationId xmlns:p14="http://schemas.microsoft.com/office/powerpoint/2010/main" val="2280359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389965"/>
            <a:ext cx="10353761" cy="954741"/>
          </a:xfrm>
        </p:spPr>
        <p:txBody>
          <a:bodyPr/>
          <a:lstStyle/>
          <a:p>
            <a:r>
              <a:rPr lang="tr-TR" b="1" dirty="0" smtClean="0"/>
              <a:t>Sınıf (CLASS) kavramı</a:t>
            </a:r>
            <a:endParaRPr lang="tr-TR" dirty="0"/>
          </a:p>
        </p:txBody>
      </p:sp>
      <p:sp>
        <p:nvSpPr>
          <p:cNvPr id="3" name="İçerik Yer Tutucusu 2"/>
          <p:cNvSpPr>
            <a:spLocks noGrp="1"/>
          </p:cNvSpPr>
          <p:nvPr>
            <p:ph idx="1"/>
          </p:nvPr>
        </p:nvSpPr>
        <p:spPr>
          <a:xfrm>
            <a:off x="913795" y="1250575"/>
            <a:ext cx="10353762" cy="5472953"/>
          </a:xfrm>
        </p:spPr>
        <p:txBody>
          <a:bodyPr>
            <a:normAutofit/>
          </a:bodyPr>
          <a:lstStyle/>
          <a:p>
            <a:r>
              <a:rPr lang="tr-TR" dirty="0" smtClean="0"/>
              <a:t>Nesneye </a:t>
            </a:r>
            <a:r>
              <a:rPr lang="tr-TR" dirty="0"/>
              <a:t>dayalı programlamanın esasını sınıf (</a:t>
            </a:r>
            <a:r>
              <a:rPr lang="tr-TR" dirty="0" err="1"/>
              <a:t>class</a:t>
            </a:r>
            <a:r>
              <a:rPr lang="tr-TR" dirty="0"/>
              <a:t>) oluşturur. Sınıf aynı cins nesnelerin genel tanımıdır. Örneğin kullandığımız araba bir nesnedir (Ford gibi). Aynı şekilde başkalarının da kullandığı Opel, BMW, Mercedes, Renault arabalarının </a:t>
            </a:r>
            <a:r>
              <a:rPr lang="tr-TR" dirty="0" smtClean="0"/>
              <a:t>her biri </a:t>
            </a:r>
            <a:r>
              <a:rPr lang="tr-TR" dirty="0"/>
              <a:t>ayrı birer nesnedir. Bu nesnelerin hepsi araba sınıfı ile tanımlanabilir. Aynı sınıfa ait nesneler ortak özelliklere sahiptir. </a:t>
            </a:r>
          </a:p>
          <a:p>
            <a:r>
              <a:rPr lang="tr-TR" dirty="0" smtClean="0"/>
              <a:t>Örneğin </a:t>
            </a:r>
            <a:r>
              <a:rPr lang="tr-TR" dirty="0"/>
              <a:t>“öğrenci” isminde bir sınıf </a:t>
            </a:r>
            <a:r>
              <a:rPr lang="tr-TR" dirty="0" smtClean="0"/>
              <a:t>oluşturabiliriz. </a:t>
            </a:r>
            <a:r>
              <a:rPr lang="tr-TR" dirty="0"/>
              <a:t>Bu sınıftan üretilecek objelerin ortak yani, bir numara, ad, </a:t>
            </a:r>
            <a:r>
              <a:rPr lang="tr-TR" dirty="0" err="1"/>
              <a:t>soyad</a:t>
            </a:r>
            <a:r>
              <a:rPr lang="tr-TR" dirty="0"/>
              <a:t> gibi özellikleri olacaktır. Sınıflar, obje üretme yanında aralarında akraba ve is ilişkileri kurmak mümkündür. </a:t>
            </a:r>
            <a:endParaRPr lang="tr-TR" dirty="0" smtClean="0"/>
          </a:p>
          <a:p>
            <a:r>
              <a:rPr lang="tr-TR" dirty="0"/>
              <a:t>Sınıf yeni bir tip veri tanımlar. Bu yeni tip, bu tipte yeni nesneler oluşturmada kullanılır. Bu yüzden sınıf nesne için bir şablondur. Ve bir nesne sınıfın bir örneğidir. </a:t>
            </a:r>
          </a:p>
        </p:txBody>
      </p:sp>
    </p:spTree>
    <p:extLst>
      <p:ext uri="{BB962C8B-B14F-4D97-AF65-F5344CB8AC3E}">
        <p14:creationId xmlns:p14="http://schemas.microsoft.com/office/powerpoint/2010/main" val="307273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Sınıf (CLASS) kavramı</a:t>
            </a:r>
          </a:p>
        </p:txBody>
      </p:sp>
      <p:sp>
        <p:nvSpPr>
          <p:cNvPr id="3" name="İçerik Yer Tutucusu 2"/>
          <p:cNvSpPr>
            <a:spLocks noGrp="1"/>
          </p:cNvSpPr>
          <p:nvPr>
            <p:ph idx="1"/>
          </p:nvPr>
        </p:nvSpPr>
        <p:spPr/>
        <p:txBody>
          <a:bodyPr/>
          <a:lstStyle/>
          <a:p>
            <a:r>
              <a:rPr lang="tr-TR" dirty="0"/>
              <a:t>Sınıf üyeleri: </a:t>
            </a:r>
          </a:p>
          <a:p>
            <a:pPr marL="0" indent="0">
              <a:buNone/>
            </a:pPr>
            <a:r>
              <a:rPr lang="tr-TR" b="1" dirty="0"/>
              <a:t>1. Alan (</a:t>
            </a:r>
            <a:r>
              <a:rPr lang="tr-TR" b="1" dirty="0" err="1"/>
              <a:t>field</a:t>
            </a:r>
            <a:r>
              <a:rPr lang="tr-TR" b="1" dirty="0"/>
              <a:t>): </a:t>
            </a:r>
            <a:r>
              <a:rPr lang="tr-TR" dirty="0">
                <a:effectLst>
                  <a:outerShdw blurRad="38100" dist="38100" dir="2700000" algn="tl">
                    <a:srgbClr val="000000">
                      <a:alpha val="43137"/>
                    </a:srgbClr>
                  </a:outerShdw>
                </a:effectLst>
              </a:rPr>
              <a:t>Sınıf</a:t>
            </a:r>
            <a:r>
              <a:rPr lang="tr-TR" dirty="0"/>
              <a:t> tarafından tanımlanan veriler. </a:t>
            </a:r>
          </a:p>
          <a:p>
            <a:pPr marL="0" indent="0">
              <a:buNone/>
            </a:pPr>
            <a:r>
              <a:rPr lang="tr-TR" b="1" dirty="0"/>
              <a:t>2. Özellik (</a:t>
            </a:r>
            <a:r>
              <a:rPr lang="tr-TR" b="1" dirty="0" err="1"/>
              <a:t>Properties</a:t>
            </a:r>
            <a:r>
              <a:rPr lang="tr-TR" b="1" dirty="0"/>
              <a:t>): </a:t>
            </a:r>
            <a:r>
              <a:rPr lang="tr-TR" dirty="0"/>
              <a:t>Sınıf tarafından tanımlanan sınırlandırılmış veya özelleştirilmiş veriler. </a:t>
            </a:r>
          </a:p>
          <a:p>
            <a:pPr marL="0" indent="0">
              <a:buNone/>
            </a:pPr>
            <a:r>
              <a:rPr lang="tr-TR" b="1" dirty="0"/>
              <a:t>3. Metot (</a:t>
            </a:r>
            <a:r>
              <a:rPr lang="tr-TR" b="1" dirty="0" err="1"/>
              <a:t>Method</a:t>
            </a:r>
            <a:r>
              <a:rPr lang="tr-TR" b="1" dirty="0"/>
              <a:t>): </a:t>
            </a:r>
            <a:r>
              <a:rPr lang="tr-TR" dirty="0"/>
              <a:t>Veri üzerindeki operasyonlar. </a:t>
            </a:r>
          </a:p>
          <a:p>
            <a:pPr marL="0" indent="0">
              <a:buNone/>
            </a:pPr>
            <a:r>
              <a:rPr lang="tr-TR" b="1" dirty="0"/>
              <a:t>4. Olaylar (</a:t>
            </a:r>
            <a:r>
              <a:rPr lang="tr-TR" b="1" dirty="0" err="1"/>
              <a:t>Events</a:t>
            </a:r>
            <a:r>
              <a:rPr lang="tr-TR" b="1" dirty="0"/>
              <a:t>): </a:t>
            </a:r>
            <a:r>
              <a:rPr lang="tr-TR" dirty="0"/>
              <a:t>Diğer nesneler için </a:t>
            </a:r>
            <a:r>
              <a:rPr lang="tr-TR" dirty="0" err="1"/>
              <a:t>operasyonel</a:t>
            </a:r>
            <a:r>
              <a:rPr lang="tr-TR" dirty="0"/>
              <a:t> yapılar. </a:t>
            </a:r>
          </a:p>
          <a:p>
            <a:pPr marL="0" indent="0">
              <a:buNone/>
            </a:pPr>
            <a:r>
              <a:rPr lang="tr-TR" b="1" dirty="0"/>
              <a:t>5. Temsilciler (</a:t>
            </a:r>
            <a:r>
              <a:rPr lang="tr-TR" b="1" dirty="0" err="1"/>
              <a:t>Delegates</a:t>
            </a:r>
            <a:r>
              <a:rPr lang="tr-TR" b="1" dirty="0"/>
              <a:t>): </a:t>
            </a:r>
            <a:r>
              <a:rPr lang="tr-TR" dirty="0"/>
              <a:t>Olayları oluşturabilmek için gereken </a:t>
            </a:r>
            <a:r>
              <a:rPr lang="tr-TR" dirty="0" err="1"/>
              <a:t>kapsüllenmiş</a:t>
            </a:r>
            <a:r>
              <a:rPr lang="tr-TR" dirty="0"/>
              <a:t> yapılar. </a:t>
            </a:r>
          </a:p>
          <a:p>
            <a:endParaRPr lang="tr-TR" dirty="0"/>
          </a:p>
        </p:txBody>
      </p:sp>
    </p:spTree>
    <p:extLst>
      <p:ext uri="{BB962C8B-B14F-4D97-AF65-F5344CB8AC3E}">
        <p14:creationId xmlns:p14="http://schemas.microsoft.com/office/powerpoint/2010/main" val="211641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609601"/>
            <a:ext cx="10353761" cy="869576"/>
          </a:xfrm>
        </p:spPr>
        <p:txBody>
          <a:bodyPr/>
          <a:lstStyle/>
          <a:p>
            <a:r>
              <a:rPr lang="tr-TR" b="1" dirty="0" smtClean="0"/>
              <a:t>Nesne (Object) kavramı</a:t>
            </a:r>
            <a:endParaRPr lang="tr-TR" dirty="0"/>
          </a:p>
        </p:txBody>
      </p:sp>
      <p:sp>
        <p:nvSpPr>
          <p:cNvPr id="3" name="İçerik Yer Tutucusu 2"/>
          <p:cNvSpPr>
            <a:spLocks noGrp="1"/>
          </p:cNvSpPr>
          <p:nvPr>
            <p:ph idx="1"/>
          </p:nvPr>
        </p:nvSpPr>
        <p:spPr>
          <a:xfrm>
            <a:off x="913795" y="1640541"/>
            <a:ext cx="10353762" cy="4733365"/>
          </a:xfrm>
        </p:spPr>
        <p:txBody>
          <a:bodyPr>
            <a:normAutofit/>
          </a:bodyPr>
          <a:lstStyle/>
          <a:p>
            <a:r>
              <a:rPr lang="tr-TR" dirty="0"/>
              <a:t>Nesneyi </a:t>
            </a:r>
            <a:r>
              <a:rPr lang="tr-TR" dirty="0" err="1"/>
              <a:t>belirlenmis</a:t>
            </a:r>
            <a:r>
              <a:rPr lang="tr-TR" dirty="0"/>
              <a:t> bir </a:t>
            </a:r>
            <a:r>
              <a:rPr lang="tr-TR" dirty="0" err="1"/>
              <a:t>islevi</a:t>
            </a:r>
            <a:r>
              <a:rPr lang="tr-TR" dirty="0"/>
              <a:t> yerine getiren, bunun içinde </a:t>
            </a:r>
            <a:r>
              <a:rPr lang="tr-TR" dirty="0" err="1"/>
              <a:t>çesitli</a:t>
            </a:r>
            <a:r>
              <a:rPr lang="tr-TR" dirty="0"/>
              <a:t> fonksiyonlar içeren bir </a:t>
            </a:r>
            <a:r>
              <a:rPr lang="tr-TR" dirty="0" err="1"/>
              <a:t>yapi</a:t>
            </a:r>
            <a:r>
              <a:rPr lang="tr-TR" dirty="0"/>
              <a:t> olarak </a:t>
            </a:r>
            <a:r>
              <a:rPr lang="tr-TR" dirty="0" err="1"/>
              <a:t>tanimlayabiliriz</a:t>
            </a:r>
            <a:r>
              <a:rPr lang="tr-TR" dirty="0"/>
              <a:t>. </a:t>
            </a:r>
            <a:endParaRPr lang="tr-TR" dirty="0" smtClean="0"/>
          </a:p>
          <a:p>
            <a:r>
              <a:rPr lang="tr-TR" dirty="0" smtClean="0"/>
              <a:t>OOP </a:t>
            </a:r>
            <a:r>
              <a:rPr lang="tr-TR" dirty="0"/>
              <a:t>de objeler sınıflardan üretilir. Objeler, sınıfların aksine canlıdır ve kimlikleri vardır. </a:t>
            </a:r>
            <a:endParaRPr lang="tr-TR" dirty="0" smtClean="0"/>
          </a:p>
          <a:p>
            <a:r>
              <a:rPr lang="tr-TR" dirty="0" smtClean="0"/>
              <a:t>Aynı </a:t>
            </a:r>
            <a:r>
              <a:rPr lang="tr-TR" dirty="0"/>
              <a:t>sınıftan üretilmiş iki objenin sahip olduğu değişkenler değişik özelliklere sahiptir. Örneğin öğrenci sınıfından üretilen </a:t>
            </a:r>
            <a:r>
              <a:rPr lang="tr-TR" dirty="0" err="1"/>
              <a:t>ayşe</a:t>
            </a:r>
            <a:r>
              <a:rPr lang="tr-TR" dirty="0"/>
              <a:t> ve ali isimli iki öğrencinin numaraları değişiktir. Burada adı geçen numarası, sınıf içinde yer alan bir özelliktir. Sınıftan üretilen her obje bu özelliği alır. Objeler üretilirken, obje </a:t>
            </a:r>
            <a:r>
              <a:rPr lang="tr-TR" dirty="0" smtClean="0"/>
              <a:t>özellikleri sahip </a:t>
            </a:r>
            <a:r>
              <a:rPr lang="tr-TR" dirty="0"/>
              <a:t>oldukları yapıya göre, değişik olacaktır. Öğrenci örneğinde olduğu gibi, Ali ve Ayşe objeleri değişik numaralara sahiptir. </a:t>
            </a:r>
          </a:p>
        </p:txBody>
      </p:sp>
    </p:spTree>
    <p:extLst>
      <p:ext uri="{BB962C8B-B14F-4D97-AF65-F5344CB8AC3E}">
        <p14:creationId xmlns:p14="http://schemas.microsoft.com/office/powerpoint/2010/main" val="211496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Sınıf ve nesne kavramı</a:t>
            </a:r>
            <a:endParaRPr lang="tr-TR" dirty="0"/>
          </a:p>
        </p:txBody>
      </p:sp>
      <p:pic>
        <p:nvPicPr>
          <p:cNvPr id="6" name="İçerik Yer Tutucusu 5"/>
          <p:cNvPicPr>
            <a:picLocks noGrp="1" noChangeAspect="1"/>
          </p:cNvPicPr>
          <p:nvPr>
            <p:ph idx="1"/>
          </p:nvPr>
        </p:nvPicPr>
        <p:blipFill>
          <a:blip r:embed="rId2"/>
          <a:stretch>
            <a:fillRect/>
          </a:stretch>
        </p:blipFill>
        <p:spPr>
          <a:xfrm>
            <a:off x="1653989" y="1935921"/>
            <a:ext cx="9103658" cy="4110236"/>
          </a:xfrm>
          <a:prstGeom prst="rect">
            <a:avLst/>
          </a:prstGeom>
        </p:spPr>
      </p:pic>
    </p:spTree>
    <p:extLst>
      <p:ext uri="{BB962C8B-B14F-4D97-AF65-F5344CB8AC3E}">
        <p14:creationId xmlns:p14="http://schemas.microsoft.com/office/powerpoint/2010/main" val="4254896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76865" y="121024"/>
            <a:ext cx="10353761" cy="6642847"/>
          </a:xfrm>
        </p:spPr>
        <p:txBody>
          <a:bodyPr>
            <a:normAutofit/>
          </a:bodyPr>
          <a:lstStyle/>
          <a:p>
            <a:pPr algn="l">
              <a:lnSpc>
                <a:spcPct val="100000"/>
              </a:lnSpc>
            </a:pPr>
            <a:r>
              <a:rPr lang="tr-TR" sz="1100" b="0" dirty="0" smtClean="0"/>
              <a:t>KAYNAKLAR</a:t>
            </a:r>
            <a:r>
              <a:rPr lang="tr-TR" sz="1100" b="0" dirty="0"/>
              <a:t/>
            </a:r>
            <a:br>
              <a:rPr lang="tr-TR" sz="1100" b="0" dirty="0"/>
            </a:br>
            <a:r>
              <a:rPr lang="tr-TR" sz="1100" b="0" dirty="0"/>
              <a:t>• </a:t>
            </a:r>
            <a:r>
              <a:rPr lang="tr-TR" sz="1100" b="0" dirty="0" err="1" smtClean="0"/>
              <a:t>Öğr.gör</a:t>
            </a:r>
            <a:r>
              <a:rPr lang="tr-TR" sz="1100" b="0" dirty="0" smtClean="0"/>
              <a:t>. Özgür çiftçi nesne tabanlı programlama ders notları</a:t>
            </a:r>
            <a:br>
              <a:rPr lang="tr-TR" sz="1100" b="0" dirty="0" smtClean="0"/>
            </a:br>
            <a:r>
              <a:rPr lang="tr-TR" sz="1100" b="0" dirty="0" err="1" smtClean="0"/>
              <a:t>Bt</a:t>
            </a:r>
            <a:r>
              <a:rPr lang="tr-TR" sz="1100" b="0" dirty="0" smtClean="0"/>
              <a:t> </a:t>
            </a:r>
            <a:r>
              <a:rPr lang="tr-TR" sz="1100" b="0" dirty="0"/>
              <a:t>Akademi Kurs Notları http://www.btakademi.com</a:t>
            </a:r>
            <a:br>
              <a:rPr lang="tr-TR" sz="1100" b="0" dirty="0"/>
            </a:br>
            <a:r>
              <a:rPr lang="tr-TR" sz="1100" b="0" dirty="0"/>
              <a:t>• Baransel, C., Mumcuoğlu, A., Web Tabanlı, Üç Katmanlı Yazılım Mimarileri: UML, EJB ve ORACLE İle Sistem Modelleme, Tasarım ve Gerçekleştirim, SAS Yayınları, 2003.</a:t>
            </a:r>
            <a:br>
              <a:rPr lang="tr-TR" sz="1100" b="0" dirty="0"/>
            </a:br>
            <a:r>
              <a:rPr lang="tr-TR" sz="1100" b="0" dirty="0"/>
              <a:t>• </a:t>
            </a:r>
            <a:r>
              <a:rPr lang="tr-TR" sz="1100" b="0" dirty="0" err="1"/>
              <a:t>Doç.Dr</a:t>
            </a:r>
            <a:r>
              <a:rPr lang="tr-TR" sz="1100" b="0" dirty="0"/>
              <a:t>. Erdoğan DOĞDU ders notları</a:t>
            </a:r>
            <a:br>
              <a:rPr lang="tr-TR" sz="1100" b="0" dirty="0"/>
            </a:br>
            <a:r>
              <a:rPr lang="tr-TR" sz="1100" b="0" dirty="0"/>
              <a:t>• </a:t>
            </a:r>
            <a:r>
              <a:rPr lang="tr-TR" sz="1100" b="0" dirty="0" err="1"/>
              <a:t>Fowler</a:t>
            </a:r>
            <a:r>
              <a:rPr lang="tr-TR" sz="1100" b="0" dirty="0"/>
              <a:t>, Martin (2002). </a:t>
            </a:r>
            <a:r>
              <a:rPr lang="tr-TR" sz="1100" b="0" dirty="0" err="1"/>
              <a:t>Patterns</a:t>
            </a:r>
            <a:r>
              <a:rPr lang="tr-TR" sz="1100" b="0" dirty="0"/>
              <a:t> of Enterprise Application Architecture. </a:t>
            </a:r>
            <a:r>
              <a:rPr lang="tr-TR" sz="1100" b="0" dirty="0" err="1"/>
              <a:t>Addison-Wesley</a:t>
            </a:r>
            <a:r>
              <a:rPr lang="tr-TR" sz="1100" b="0" dirty="0"/>
              <a:t>. ISBN 978-0321127426.</a:t>
            </a:r>
            <a:br>
              <a:rPr lang="tr-TR" sz="1100" b="0" dirty="0"/>
            </a:br>
            <a:r>
              <a:rPr lang="tr-TR" sz="1100" b="0" dirty="0"/>
              <a:t>• </a:t>
            </a:r>
            <a:r>
              <a:rPr lang="tr-TR" sz="1100" b="0" dirty="0" err="1"/>
              <a:t>Head</a:t>
            </a:r>
            <a:r>
              <a:rPr lang="tr-TR" sz="1100" b="0" dirty="0"/>
              <a:t> First Object </a:t>
            </a:r>
            <a:r>
              <a:rPr lang="tr-TR" sz="1100" b="0" dirty="0" err="1"/>
              <a:t>Oriented</a:t>
            </a:r>
            <a:r>
              <a:rPr lang="tr-TR" sz="1100" b="0" dirty="0"/>
              <a:t> Analysis &amp; Design</a:t>
            </a:r>
            <a:br>
              <a:rPr lang="tr-TR" sz="1100" b="0" dirty="0"/>
            </a:br>
            <a:r>
              <a:rPr lang="tr-TR" sz="1100" b="0" dirty="0"/>
              <a:t>• http://ceng.gazi.edu.tr/~hkaracan/NYPH1.pdf</a:t>
            </a:r>
            <a:br>
              <a:rPr lang="tr-TR" sz="1100" b="0" dirty="0"/>
            </a:br>
            <a:r>
              <a:rPr lang="tr-TR" sz="1100" b="0" dirty="0"/>
              <a:t>• http://e-bergi.com</a:t>
            </a:r>
            <a:br>
              <a:rPr lang="tr-TR" sz="1100" b="0" dirty="0"/>
            </a:br>
            <a:r>
              <a:rPr lang="tr-TR" sz="1100" b="0" dirty="0"/>
              <a:t>• http://e-bergi.com/2008/Subat/Nesne-Yonelimli-Programlama</a:t>
            </a:r>
            <a:br>
              <a:rPr lang="tr-TR" sz="1100" b="0" dirty="0"/>
            </a:br>
            <a:r>
              <a:rPr lang="tr-TR" sz="1100" b="0" dirty="0"/>
              <a:t>• http://en.wikipedia.org/wiki/Enterprise_Messaging_System</a:t>
            </a:r>
            <a:br>
              <a:rPr lang="tr-TR" sz="1100" b="0" dirty="0"/>
            </a:br>
            <a:r>
              <a:rPr lang="tr-TR" sz="1100" b="0" dirty="0"/>
              <a:t>• http://nesneyonelimliprogramlama.blogspot.com/</a:t>
            </a:r>
            <a:br>
              <a:rPr lang="tr-TR" sz="1100" b="0" dirty="0"/>
            </a:br>
            <a:r>
              <a:rPr lang="tr-TR" sz="1100" b="0" dirty="0"/>
              <a:t>• http://tr.wikipedia.org</a:t>
            </a:r>
            <a:br>
              <a:rPr lang="tr-TR" sz="1100" b="0" dirty="0"/>
            </a:br>
            <a:r>
              <a:rPr lang="tr-TR" sz="1100" b="0" dirty="0"/>
              <a:t>• http://tr.wikipedia.org/</a:t>
            </a:r>
            <a:r>
              <a:rPr lang="tr-TR" sz="1100" b="0" dirty="0" err="1"/>
              <a:t>wiki</a:t>
            </a:r>
            <a:r>
              <a:rPr lang="tr-TR" sz="1100" b="0" dirty="0"/>
              <a:t>/Hizmet-</a:t>
            </a:r>
            <a:r>
              <a:rPr lang="tr-TR" sz="1100" b="0" dirty="0" err="1"/>
              <a:t>yönelimli_mîmârî</a:t>
            </a:r>
            <a:r>
              <a:rPr lang="tr-TR" sz="1100" b="0" dirty="0"/>
              <a:t/>
            </a:r>
            <a:br>
              <a:rPr lang="tr-TR" sz="1100" b="0" dirty="0"/>
            </a:br>
            <a:r>
              <a:rPr lang="tr-TR" sz="1100" b="0" dirty="0"/>
              <a:t>• http://tr.wikipedia.org/</a:t>
            </a:r>
            <a:r>
              <a:rPr lang="tr-TR" sz="1100" b="0" dirty="0" err="1"/>
              <a:t>wiki</a:t>
            </a:r>
            <a:r>
              <a:rPr lang="tr-TR" sz="1100" b="0" dirty="0"/>
              <a:t>/</a:t>
            </a:r>
            <a:r>
              <a:rPr lang="tr-TR" sz="1100" b="0" dirty="0" err="1"/>
              <a:t>Nesne_Yönelimli_Programlama</a:t>
            </a:r>
            <a:r>
              <a:rPr lang="tr-TR" sz="1100" b="0" dirty="0"/>
              <a:t/>
            </a:r>
            <a:br>
              <a:rPr lang="tr-TR" sz="1100" b="0" dirty="0"/>
            </a:br>
            <a:r>
              <a:rPr lang="tr-TR" sz="1100" b="0" dirty="0"/>
              <a:t>• http://www.bilgininadresi.net</a:t>
            </a:r>
            <a:br>
              <a:rPr lang="tr-TR" sz="1100" b="0" dirty="0"/>
            </a:br>
            <a:r>
              <a:rPr lang="tr-TR" sz="1100" b="0" dirty="0"/>
              <a:t>• http://www.bilisim-kulubu.com</a:t>
            </a:r>
            <a:br>
              <a:rPr lang="tr-TR" sz="1100" b="0" dirty="0"/>
            </a:br>
            <a:r>
              <a:rPr lang="tr-TR" sz="1100" b="0" dirty="0"/>
              <a:t>• http://www.csharpnedir.com</a:t>
            </a:r>
            <a:br>
              <a:rPr lang="tr-TR" sz="1100" b="0" dirty="0"/>
            </a:br>
            <a:r>
              <a:rPr lang="tr-TR" sz="1100" b="0" dirty="0"/>
              <a:t>• http://www.dofactory.com/Patterns/Patterns.aspx</a:t>
            </a:r>
            <a:br>
              <a:rPr lang="tr-TR" sz="1100" b="0" dirty="0"/>
            </a:br>
            <a:r>
              <a:rPr lang="tr-TR" sz="1100" b="0" dirty="0"/>
              <a:t>• http://www.findikkurdu.com</a:t>
            </a:r>
            <a:br>
              <a:rPr lang="tr-TR" sz="1100" b="0" dirty="0"/>
            </a:br>
            <a:r>
              <a:rPr lang="tr-TR" sz="1100" b="0" dirty="0"/>
              <a:t>• http://www.godoro.com</a:t>
            </a:r>
            <a:br>
              <a:rPr lang="tr-TR" sz="1100" b="0" dirty="0"/>
            </a:br>
            <a:r>
              <a:rPr lang="tr-TR" sz="1100" b="0" dirty="0"/>
              <a:t>• http://www.msakademik.net</a:t>
            </a:r>
            <a:br>
              <a:rPr lang="tr-TR" sz="1100" b="0" dirty="0"/>
            </a:br>
            <a:r>
              <a:rPr lang="tr-TR" sz="1100" b="0" dirty="0"/>
              <a:t>• http://www.onlineakademi.com/egitim-katalogu.html?page=show_ad&amp;adid=258</a:t>
            </a:r>
            <a:br>
              <a:rPr lang="tr-TR" sz="1100" b="0" dirty="0"/>
            </a:br>
            <a:r>
              <a:rPr lang="tr-TR" sz="1100" b="0" dirty="0"/>
              <a:t>• http://www.oreillynet.com/onlamp/blog/2006/10/design_patterns_are_signs_of_w.html</a:t>
            </a:r>
            <a:br>
              <a:rPr lang="tr-TR" sz="1100" b="0" dirty="0"/>
            </a:br>
            <a:r>
              <a:rPr lang="tr-TR" sz="1100" b="0" dirty="0"/>
              <a:t>• http://www.programlama.com</a:t>
            </a:r>
            <a:br>
              <a:rPr lang="tr-TR" sz="1100" b="0" dirty="0"/>
            </a:br>
            <a:r>
              <a:rPr lang="tr-TR" sz="1100" b="0" dirty="0"/>
              <a:t>• http://www.soamoa.org/</a:t>
            </a:r>
            <a:br>
              <a:rPr lang="tr-TR" sz="1100" b="0" dirty="0"/>
            </a:br>
            <a:r>
              <a:rPr lang="tr-TR" sz="1100" b="0" dirty="0"/>
              <a:t>• http://www.soaturkiye.com/</a:t>
            </a:r>
            <a:br>
              <a:rPr lang="tr-TR" sz="1100" b="0" dirty="0"/>
            </a:br>
            <a:r>
              <a:rPr lang="tr-TR" sz="1100" b="0" dirty="0"/>
              <a:t>• http://</a:t>
            </a:r>
            <a:r>
              <a:rPr lang="tr-TR" sz="1100" b="0" dirty="0" smtClean="0"/>
              <a:t>www.yazilimdevi.com</a:t>
            </a:r>
            <a:r>
              <a:rPr lang="tr-TR" sz="1100" b="0" dirty="0"/>
              <a:t/>
            </a:r>
            <a:br>
              <a:rPr lang="tr-TR" sz="1100" b="0" dirty="0"/>
            </a:br>
            <a:r>
              <a:rPr lang="tr-TR" sz="1100" b="0" dirty="0"/>
              <a:t>• http://wwwipd.ira.uka.de/~tichy/patterns/overview.html</a:t>
            </a:r>
            <a:br>
              <a:rPr lang="tr-TR" sz="1100" b="0" dirty="0"/>
            </a:br>
            <a:r>
              <a:rPr lang="tr-TR" sz="1100" b="0" dirty="0"/>
              <a:t>• Object-</a:t>
            </a:r>
            <a:r>
              <a:rPr lang="tr-TR" sz="1100" b="0" dirty="0" err="1"/>
              <a:t>Oriented</a:t>
            </a:r>
            <a:r>
              <a:rPr lang="tr-TR" sz="1100" b="0" dirty="0"/>
              <a:t> Software Development Using Java – </a:t>
            </a:r>
            <a:r>
              <a:rPr lang="tr-TR" sz="1100" b="0" dirty="0" err="1"/>
              <a:t>Principles</a:t>
            </a:r>
            <a:r>
              <a:rPr lang="tr-TR" sz="1100" b="0" dirty="0"/>
              <a:t>, </a:t>
            </a:r>
            <a:r>
              <a:rPr lang="tr-TR" sz="1100" b="0" dirty="0" err="1"/>
              <a:t>Patterns</a:t>
            </a:r>
            <a:r>
              <a:rPr lang="tr-TR" sz="1100" b="0" dirty="0"/>
              <a:t>, </a:t>
            </a:r>
            <a:r>
              <a:rPr lang="tr-TR" sz="1100" b="0" dirty="0" err="1"/>
              <a:t>and</a:t>
            </a:r>
            <a:r>
              <a:rPr lang="tr-TR" sz="1100" b="0" dirty="0"/>
              <a:t> </a:t>
            </a:r>
            <a:r>
              <a:rPr lang="tr-TR" sz="1100" b="0" dirty="0" err="1"/>
              <a:t>Frameworks,Xiaoping</a:t>
            </a:r>
            <a:r>
              <a:rPr lang="tr-TR" sz="1100" b="0" dirty="0"/>
              <a:t> </a:t>
            </a:r>
            <a:r>
              <a:rPr lang="tr-TR" sz="1100" b="0" dirty="0" err="1"/>
              <a:t>Jia</a:t>
            </a:r>
            <a:r>
              <a:rPr lang="tr-TR" sz="1100" b="0" dirty="0"/>
              <a:t>, 2/ed. </a:t>
            </a:r>
            <a:r>
              <a:rPr lang="tr-TR" sz="1100" b="0" dirty="0" err="1"/>
              <a:t>Addison-Wesley</a:t>
            </a:r>
            <a:r>
              <a:rPr lang="tr-TR" sz="1100" b="0" dirty="0"/>
              <a:t>, 2003</a:t>
            </a:r>
            <a:br>
              <a:rPr lang="tr-TR" sz="1100" b="0" dirty="0"/>
            </a:br>
            <a:r>
              <a:rPr lang="tr-TR" sz="1100" b="0" dirty="0"/>
              <a:t>• Prof. Dr. Çelebi S., “C++ ve Nesne Yönelimli Programlama, İlave Notlar Sürüm 1.1” Nisan 2005.</a:t>
            </a:r>
            <a:br>
              <a:rPr lang="tr-TR" sz="1100" b="0" dirty="0"/>
            </a:br>
            <a:r>
              <a:rPr lang="tr-TR" sz="1100" b="0" dirty="0"/>
              <a:t>• </a:t>
            </a:r>
            <a:r>
              <a:rPr lang="tr-TR" sz="1100" b="0" dirty="0" err="1"/>
              <a:t>Schmidt</a:t>
            </a:r>
            <a:r>
              <a:rPr lang="tr-TR" sz="1100" b="0" dirty="0"/>
              <a:t>, Douglas C.; Michael </a:t>
            </a:r>
            <a:r>
              <a:rPr lang="tr-TR" sz="1100" b="0" dirty="0" err="1"/>
              <a:t>Stal</a:t>
            </a:r>
            <a:r>
              <a:rPr lang="tr-TR" sz="1100" b="0" dirty="0"/>
              <a:t>, </a:t>
            </a:r>
            <a:r>
              <a:rPr lang="tr-TR" sz="1100" b="0" dirty="0" err="1"/>
              <a:t>Hans</a:t>
            </a:r>
            <a:r>
              <a:rPr lang="tr-TR" sz="1100" b="0" dirty="0"/>
              <a:t> </a:t>
            </a:r>
            <a:r>
              <a:rPr lang="tr-TR" sz="1100" b="0" dirty="0" err="1"/>
              <a:t>Rohnert</a:t>
            </a:r>
            <a:r>
              <a:rPr lang="tr-TR" sz="1100" b="0" dirty="0"/>
              <a:t>, Frank </a:t>
            </a:r>
            <a:r>
              <a:rPr lang="tr-TR" sz="1100" b="0" dirty="0" err="1"/>
              <a:t>Buschmann</a:t>
            </a:r>
            <a:r>
              <a:rPr lang="tr-TR" sz="1100" b="0" dirty="0"/>
              <a:t> (2000). </a:t>
            </a:r>
            <a:r>
              <a:rPr lang="tr-TR" sz="1100" b="0" dirty="0" err="1"/>
              <a:t>Pattern-Oriented</a:t>
            </a:r>
            <a:r>
              <a:rPr lang="tr-TR" sz="1100" b="0" dirty="0"/>
              <a:t> Software Architecture, Volume 2: </a:t>
            </a:r>
            <a:r>
              <a:rPr lang="tr-TR" sz="1100" b="0" dirty="0" err="1"/>
              <a:t>Patterns</a:t>
            </a:r>
            <a:r>
              <a:rPr lang="tr-TR" sz="1100" b="0" dirty="0"/>
              <a:t> </a:t>
            </a:r>
            <a:r>
              <a:rPr lang="tr-TR" sz="1100" b="0" dirty="0" err="1"/>
              <a:t>for</a:t>
            </a:r>
            <a:r>
              <a:rPr lang="tr-TR" sz="1100" b="0" dirty="0"/>
              <a:t> </a:t>
            </a:r>
            <a:r>
              <a:rPr lang="tr-TR" sz="1100" b="0" dirty="0" err="1"/>
              <a:t>Concurrent</a:t>
            </a:r>
            <a:r>
              <a:rPr lang="tr-TR" sz="1100" b="0" dirty="0"/>
              <a:t> </a:t>
            </a:r>
            <a:r>
              <a:rPr lang="tr-TR" sz="1100" b="0" dirty="0" err="1"/>
              <a:t>and</a:t>
            </a:r>
            <a:r>
              <a:rPr lang="tr-TR" sz="1100" b="0" dirty="0"/>
              <a:t> </a:t>
            </a:r>
            <a:r>
              <a:rPr lang="tr-TR" sz="1100" b="0" dirty="0" err="1"/>
              <a:t>Networked</a:t>
            </a:r>
            <a:r>
              <a:rPr lang="tr-TR" sz="1100" b="0" dirty="0"/>
              <a:t> Objects. John </a:t>
            </a:r>
            <a:r>
              <a:rPr lang="tr-TR" sz="1100" b="0" dirty="0" err="1"/>
              <a:t>Wiley</a:t>
            </a:r>
            <a:r>
              <a:rPr lang="tr-TR" sz="1100" b="0" dirty="0"/>
              <a:t> &amp; </a:t>
            </a:r>
            <a:r>
              <a:rPr lang="tr-TR" sz="1100" b="0" dirty="0" err="1"/>
              <a:t>Sons</a:t>
            </a:r>
            <a:r>
              <a:rPr lang="tr-TR" sz="1100" b="0" dirty="0"/>
              <a:t>. ISBN 0-471-60695-2.</a:t>
            </a:r>
            <a:br>
              <a:rPr lang="tr-TR" sz="1100" b="0" dirty="0"/>
            </a:br>
            <a:r>
              <a:rPr lang="tr-TR" sz="1100" b="0" dirty="0"/>
              <a:t>• </a:t>
            </a:r>
            <a:r>
              <a:rPr lang="tr-TR" sz="1100" b="0" dirty="0" err="1"/>
              <a:t>Schildt</a:t>
            </a:r>
            <a:r>
              <a:rPr lang="tr-TR" sz="1100" b="0" dirty="0"/>
              <a:t>, </a:t>
            </a:r>
            <a:r>
              <a:rPr lang="tr-TR" sz="1100" b="0" dirty="0" err="1"/>
              <a:t>Herbert</a:t>
            </a:r>
            <a:r>
              <a:rPr lang="tr-TR" sz="1100" b="0" dirty="0"/>
              <a:t> (2005) “Herkes İçin C#” , Alfa Yayınları</a:t>
            </a:r>
            <a:br>
              <a:rPr lang="tr-TR" sz="1100" b="0" dirty="0"/>
            </a:br>
            <a:r>
              <a:rPr lang="tr-TR" sz="1100" b="0" dirty="0"/>
              <a:t>• www.csharpnedir.com</a:t>
            </a:r>
            <a:br>
              <a:rPr lang="tr-TR" sz="1100" b="0" dirty="0"/>
            </a:br>
            <a:r>
              <a:rPr lang="tr-TR" sz="1100" b="0" dirty="0"/>
              <a:t>• </a:t>
            </a:r>
            <a:r>
              <a:rPr lang="tr-TR" sz="1100" b="0" dirty="0" err="1"/>
              <a:t>Y.Doç.Dr</a:t>
            </a:r>
            <a:r>
              <a:rPr lang="tr-TR" sz="1100" b="0" dirty="0"/>
              <a:t>. Feza BUZLUCA ders notları</a:t>
            </a:r>
            <a:endParaRPr lang="tr-TR" sz="1100" b="0" dirty="0"/>
          </a:p>
        </p:txBody>
      </p:sp>
    </p:spTree>
    <p:extLst>
      <p:ext uri="{BB962C8B-B14F-4D97-AF65-F5344CB8AC3E}">
        <p14:creationId xmlns:p14="http://schemas.microsoft.com/office/powerpoint/2010/main" val="248561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Programlama Nedir ?</a:t>
            </a:r>
            <a:endParaRPr lang="tr-TR" dirty="0"/>
          </a:p>
        </p:txBody>
      </p:sp>
      <p:sp>
        <p:nvSpPr>
          <p:cNvPr id="3" name="İçerik Yer Tutucusu 2"/>
          <p:cNvSpPr>
            <a:spLocks noGrp="1"/>
          </p:cNvSpPr>
          <p:nvPr>
            <p:ph idx="1"/>
          </p:nvPr>
        </p:nvSpPr>
        <p:spPr/>
        <p:txBody>
          <a:bodyPr/>
          <a:lstStyle/>
          <a:p>
            <a:r>
              <a:rPr lang="tr-TR" dirty="0"/>
              <a:t>İnsanlar günlük hayatta kullandıkları konuşma dilleri ile çeşitli kavramları birbirlerine anlatmaya çalışırlar. Benzer şekilde bilgisayar programcıları da çözülmesi gereken problemlerle ilgili kavram ve varlıkları, kullandıkları programlama dili ile bilgisayarda ifade etmeye çalışırlar. </a:t>
            </a:r>
            <a:endParaRPr lang="tr-TR" dirty="0" smtClean="0"/>
          </a:p>
          <a:p>
            <a:r>
              <a:rPr lang="tr-TR" dirty="0"/>
              <a:t>Programlama, yaşadığımız gerçek dünyadaki problemlere ilişkin çözümlerin bilgisayarda ifade edilmesidir. </a:t>
            </a:r>
          </a:p>
        </p:txBody>
      </p:sp>
    </p:spTree>
    <p:extLst>
      <p:ext uri="{BB962C8B-B14F-4D97-AF65-F5344CB8AC3E}">
        <p14:creationId xmlns:p14="http://schemas.microsoft.com/office/powerpoint/2010/main" val="19891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Yordamsal</a:t>
            </a:r>
            <a:r>
              <a:rPr lang="tr-TR" b="1" dirty="0"/>
              <a:t> Programlama </a:t>
            </a:r>
            <a:endParaRPr lang="tr-TR" dirty="0"/>
          </a:p>
        </p:txBody>
      </p:sp>
      <p:sp>
        <p:nvSpPr>
          <p:cNvPr id="3" name="İçerik Yer Tutucusu 2"/>
          <p:cNvSpPr>
            <a:spLocks noGrp="1"/>
          </p:cNvSpPr>
          <p:nvPr>
            <p:ph idx="1"/>
          </p:nvPr>
        </p:nvSpPr>
        <p:spPr>
          <a:xfrm>
            <a:off x="913795" y="2096064"/>
            <a:ext cx="10353762" cy="4761936"/>
          </a:xfrm>
        </p:spPr>
        <p:txBody>
          <a:bodyPr/>
          <a:lstStyle/>
          <a:p>
            <a:r>
              <a:rPr lang="tr-TR" dirty="0"/>
              <a:t>Basic, Fortran, Pascal, C gibi programlama dillerinin desteklediği bu yöntemde öncelikle </a:t>
            </a:r>
            <a:r>
              <a:rPr lang="tr-TR" dirty="0" err="1"/>
              <a:t>gerçeklenmek</a:t>
            </a:r>
            <a:r>
              <a:rPr lang="tr-TR" dirty="0"/>
              <a:t> istenen sistemin yapması gereken iş belirlenir. </a:t>
            </a:r>
            <a:endParaRPr lang="tr-TR" dirty="0" smtClean="0"/>
          </a:p>
          <a:p>
            <a:r>
              <a:rPr lang="tr-TR" dirty="0" smtClean="0"/>
              <a:t>Büyük </a:t>
            </a:r>
            <a:r>
              <a:rPr lang="tr-TR" dirty="0"/>
              <a:t>boyutlu ve karmaşık işler, daha küçük ve basit işlevlere (fonksiyonlara) bölünerek </a:t>
            </a:r>
            <a:r>
              <a:rPr lang="tr-TR" dirty="0" err="1"/>
              <a:t>gerçeklenir</a:t>
            </a:r>
            <a:r>
              <a:rPr lang="tr-TR" dirty="0"/>
              <a:t>. </a:t>
            </a:r>
            <a:endParaRPr lang="tr-TR" dirty="0" smtClean="0"/>
          </a:p>
          <a:p>
            <a:endParaRPr lang="tr-TR" dirty="0"/>
          </a:p>
        </p:txBody>
      </p:sp>
      <p:pic>
        <p:nvPicPr>
          <p:cNvPr id="4" name="Resim 3"/>
          <p:cNvPicPr>
            <a:picLocks noChangeAspect="1"/>
          </p:cNvPicPr>
          <p:nvPr/>
        </p:nvPicPr>
        <p:blipFill>
          <a:blip r:embed="rId2"/>
          <a:stretch>
            <a:fillRect/>
          </a:stretch>
        </p:blipFill>
        <p:spPr>
          <a:xfrm>
            <a:off x="2272553" y="4007224"/>
            <a:ext cx="7705165" cy="2622176"/>
          </a:xfrm>
          <a:prstGeom prst="rect">
            <a:avLst/>
          </a:prstGeom>
        </p:spPr>
      </p:pic>
    </p:spTree>
    <p:extLst>
      <p:ext uri="{BB962C8B-B14F-4D97-AF65-F5344CB8AC3E}">
        <p14:creationId xmlns:p14="http://schemas.microsoft.com/office/powerpoint/2010/main" val="51379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Yordamsal</a:t>
            </a:r>
            <a:r>
              <a:rPr lang="tr-TR" b="1" dirty="0" smtClean="0"/>
              <a:t> Programlama</a:t>
            </a:r>
            <a:endParaRPr lang="tr-TR" i="1" dirty="0"/>
          </a:p>
        </p:txBody>
      </p:sp>
      <p:sp>
        <p:nvSpPr>
          <p:cNvPr id="3" name="İçerik Yer Tutucusu 2"/>
          <p:cNvSpPr>
            <a:spLocks noGrp="1"/>
          </p:cNvSpPr>
          <p:nvPr>
            <p:ph idx="1"/>
          </p:nvPr>
        </p:nvSpPr>
        <p:spPr>
          <a:xfrm>
            <a:off x="913795" y="1935921"/>
            <a:ext cx="10353762" cy="4276619"/>
          </a:xfrm>
        </p:spPr>
        <p:txBody>
          <a:bodyPr>
            <a:normAutofit/>
          </a:bodyPr>
          <a:lstStyle/>
          <a:p>
            <a:r>
              <a:rPr lang="tr-TR" dirty="0"/>
              <a:t>İşleve dayalı programlama “Böl ve Yönet” mantığına dayanır. Amaç büyük programları küçük parçalara bölerek yazılım geliştirme işini </a:t>
            </a:r>
            <a:r>
              <a:rPr lang="tr-TR" dirty="0" smtClean="0"/>
              <a:t>kolaylaştırmaktır.</a:t>
            </a:r>
          </a:p>
          <a:p>
            <a:r>
              <a:rPr lang="tr-TR" dirty="0"/>
              <a:t>Ancak yazılımların karmaşıklıkları sadece boyutlarından kaynaklanmaz. Küçük problemler de karmaşık olabilir. </a:t>
            </a:r>
            <a:endParaRPr lang="tr-TR" dirty="0" smtClean="0"/>
          </a:p>
          <a:p>
            <a:r>
              <a:rPr lang="tr-TR" dirty="0" smtClean="0"/>
              <a:t>Gerçek </a:t>
            </a:r>
            <a:r>
              <a:rPr lang="tr-TR" dirty="0"/>
              <a:t>dünyadaki sistemler sadece fonksiyonlardan oluşmaz. Sistemin gerçeğe yakın bir modelini bilgisayardan oluşturmak zordur. </a:t>
            </a:r>
            <a:endParaRPr lang="tr-TR" dirty="0" smtClean="0"/>
          </a:p>
          <a:p>
            <a:r>
              <a:rPr lang="tr-TR" dirty="0" smtClean="0"/>
              <a:t>Tasarım </a:t>
            </a:r>
            <a:r>
              <a:rPr lang="tr-TR" dirty="0"/>
              <a:t>aşamasında verilerin göz ardı edilip fonksiyonlara ağırlık verilmesi hatalar nedeniyle verilerin bozulma olasılığını arttırır. Programcılar kendi veri tiplerini yaratamazlar. Programı güncellemek gerektiğinde, yeni öğeler eklemek ve eski fonksiyonları yeni eklenen unsurlar içinde kullanmak zordur. </a:t>
            </a:r>
          </a:p>
        </p:txBody>
      </p:sp>
    </p:spTree>
    <p:extLst>
      <p:ext uri="{BB962C8B-B14F-4D97-AF65-F5344CB8AC3E}">
        <p14:creationId xmlns:p14="http://schemas.microsoft.com/office/powerpoint/2010/main" val="32381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err="1"/>
              <a:t>Yordamsal</a:t>
            </a:r>
            <a:r>
              <a:rPr lang="tr-TR" dirty="0"/>
              <a:t> </a:t>
            </a:r>
            <a:r>
              <a:rPr lang="tr-TR" dirty="0" smtClean="0"/>
              <a:t>Programlama</a:t>
            </a:r>
            <a:endParaRPr lang="tr-TR" dirty="0"/>
          </a:p>
        </p:txBody>
      </p:sp>
      <p:sp>
        <p:nvSpPr>
          <p:cNvPr id="3" name="İçerik Yer Tutucusu 2"/>
          <p:cNvSpPr>
            <a:spLocks noGrp="1"/>
          </p:cNvSpPr>
          <p:nvPr>
            <p:ph idx="1"/>
          </p:nvPr>
        </p:nvSpPr>
        <p:spPr>
          <a:xfrm>
            <a:off x="913795" y="2096064"/>
            <a:ext cx="10353762" cy="1938054"/>
          </a:xfrm>
        </p:spPr>
        <p:txBody>
          <a:bodyPr>
            <a:normAutofit lnSpcReduction="10000"/>
          </a:bodyPr>
          <a:lstStyle/>
          <a:p>
            <a:r>
              <a:rPr lang="tr-TR" dirty="0"/>
              <a:t>İşleve dayalı programlama yöntemini kullanarak kaliteli programlar yazmak mümkündür. </a:t>
            </a:r>
            <a:endParaRPr lang="tr-TR" dirty="0" smtClean="0"/>
          </a:p>
          <a:p>
            <a:r>
              <a:rPr lang="tr-TR" dirty="0" smtClean="0"/>
              <a:t>Ancak </a:t>
            </a:r>
            <a:r>
              <a:rPr lang="tr-TR" dirty="0"/>
              <a:t>nesneye dayalı programlama yöntemi, kaliteli programların oluşturulması için, programcılara daha çok olanak sağlamaktadır, ve </a:t>
            </a:r>
            <a:r>
              <a:rPr lang="tr-TR" dirty="0" smtClean="0"/>
              <a:t>önceki sayfada </a:t>
            </a:r>
            <a:r>
              <a:rPr lang="tr-TR" dirty="0"/>
              <a:t>açıklanan sakıncaları önleyecek mekanizmalara sahiptir. </a:t>
            </a:r>
          </a:p>
        </p:txBody>
      </p:sp>
    </p:spTree>
    <p:extLst>
      <p:ext uri="{BB962C8B-B14F-4D97-AF65-F5344CB8AC3E}">
        <p14:creationId xmlns:p14="http://schemas.microsoft.com/office/powerpoint/2010/main" val="318249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Nesneye Dayalı Programlama </a:t>
            </a:r>
            <a:r>
              <a:rPr lang="tr-TR" b="1" dirty="0" smtClean="0"/>
              <a:t/>
            </a:r>
            <a:br>
              <a:rPr lang="tr-TR" b="1" dirty="0" smtClean="0"/>
            </a:br>
            <a:r>
              <a:rPr lang="tr-TR" b="1" dirty="0" smtClean="0"/>
              <a:t>(</a:t>
            </a:r>
            <a:r>
              <a:rPr lang="en-US" dirty="0" smtClean="0"/>
              <a:t>Object </a:t>
            </a:r>
            <a:r>
              <a:rPr lang="en-US" dirty="0"/>
              <a:t>Oriented </a:t>
            </a:r>
            <a:r>
              <a:rPr lang="en-US" dirty="0" smtClean="0"/>
              <a:t>Programming</a:t>
            </a:r>
            <a:r>
              <a:rPr lang="tr-TR" dirty="0" smtClean="0"/>
              <a:t>)</a:t>
            </a:r>
            <a:endParaRPr lang="tr-TR" dirty="0"/>
          </a:p>
        </p:txBody>
      </p:sp>
      <p:sp>
        <p:nvSpPr>
          <p:cNvPr id="3" name="İçerik Yer Tutucusu 2"/>
          <p:cNvSpPr>
            <a:spLocks noGrp="1"/>
          </p:cNvSpPr>
          <p:nvPr>
            <p:ph idx="1"/>
          </p:nvPr>
        </p:nvSpPr>
        <p:spPr/>
        <p:txBody>
          <a:bodyPr/>
          <a:lstStyle/>
          <a:p>
            <a:r>
              <a:rPr lang="tr-TR" dirty="0" smtClean="0"/>
              <a:t>Tıpkı </a:t>
            </a:r>
            <a:r>
              <a:rPr lang="tr-TR" dirty="0"/>
              <a:t>gerçek dünyada olduğu </a:t>
            </a:r>
            <a:r>
              <a:rPr lang="tr-TR" dirty="0" smtClean="0"/>
              <a:t>gibi nesneler </a:t>
            </a:r>
            <a:r>
              <a:rPr lang="tr-TR" dirty="0"/>
              <a:t>ve nesnelerin birbirleriyle iletimini sağlayan sistemler kurmaktadır. </a:t>
            </a:r>
            <a:endParaRPr lang="tr-TR" dirty="0" smtClean="0"/>
          </a:p>
          <a:p>
            <a:r>
              <a:rPr lang="tr-TR" dirty="0"/>
              <a:t>“bu sistem ne iş yapar?” değil, bu “sistem hangi nesnelerden oluşur?” </a:t>
            </a:r>
            <a:r>
              <a:rPr lang="tr-TR" dirty="0" smtClean="0"/>
              <a:t> sorusu sorularak tasarım yapılmalıdır.</a:t>
            </a:r>
          </a:p>
          <a:p>
            <a:r>
              <a:rPr lang="tr-TR" dirty="0" smtClean="0"/>
              <a:t>İnsan </a:t>
            </a:r>
            <a:r>
              <a:rPr lang="tr-TR" dirty="0"/>
              <a:t>kaynakları ile ilgili bir programda; memur, işçi, müdür, genel müdür. </a:t>
            </a:r>
          </a:p>
          <a:p>
            <a:r>
              <a:rPr lang="tr-TR" dirty="0" smtClean="0"/>
              <a:t>Grafik </a:t>
            </a:r>
            <a:r>
              <a:rPr lang="tr-TR" dirty="0"/>
              <a:t>programında; nokta, çizgi, çember, silindir. </a:t>
            </a:r>
          </a:p>
          <a:p>
            <a:r>
              <a:rPr lang="tr-TR" dirty="0" smtClean="0"/>
              <a:t>Matematiksel </a:t>
            </a:r>
            <a:r>
              <a:rPr lang="tr-TR" dirty="0"/>
              <a:t>işlemler yapan programda; karmaşık sayılar, matris. </a:t>
            </a:r>
          </a:p>
          <a:p>
            <a:r>
              <a:rPr lang="tr-TR" dirty="0" smtClean="0"/>
              <a:t>Kullanıcı </a:t>
            </a:r>
            <a:r>
              <a:rPr lang="tr-TR" dirty="0" err="1"/>
              <a:t>arayüzü</a:t>
            </a:r>
            <a:r>
              <a:rPr lang="tr-TR" dirty="0"/>
              <a:t> programında; pencere, menü, çerçeve. </a:t>
            </a:r>
          </a:p>
          <a:p>
            <a:endParaRPr lang="tr-TR" dirty="0"/>
          </a:p>
        </p:txBody>
      </p:sp>
    </p:spTree>
    <p:extLst>
      <p:ext uri="{BB962C8B-B14F-4D97-AF65-F5344CB8AC3E}">
        <p14:creationId xmlns:p14="http://schemas.microsoft.com/office/powerpoint/2010/main" val="391993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Nesneye Dayalı Programlama </a:t>
            </a:r>
            <a:br>
              <a:rPr lang="tr-TR" dirty="0"/>
            </a:br>
            <a:r>
              <a:rPr lang="tr-TR" dirty="0"/>
              <a:t>(</a:t>
            </a:r>
            <a:r>
              <a:rPr lang="en-US" dirty="0"/>
              <a:t>Object Oriented Programming</a:t>
            </a:r>
            <a:r>
              <a:rPr lang="tr-TR" dirty="0"/>
              <a:t>)</a:t>
            </a:r>
          </a:p>
        </p:txBody>
      </p:sp>
      <p:sp>
        <p:nvSpPr>
          <p:cNvPr id="3" name="İçerik Yer Tutucusu 2"/>
          <p:cNvSpPr>
            <a:spLocks noGrp="1"/>
          </p:cNvSpPr>
          <p:nvPr>
            <p:ph idx="1"/>
          </p:nvPr>
        </p:nvSpPr>
        <p:spPr>
          <a:xfrm>
            <a:off x="913795" y="2487706"/>
            <a:ext cx="10353762" cy="3792070"/>
          </a:xfrm>
        </p:spPr>
        <p:txBody>
          <a:bodyPr/>
          <a:lstStyle/>
          <a:p>
            <a:r>
              <a:rPr lang="tr-TR" dirty="0" smtClean="0"/>
              <a:t>Programcılar </a:t>
            </a:r>
            <a:r>
              <a:rPr lang="tr-TR" dirty="0"/>
              <a:t>her zaman gerçek yaşamdaki durumlara yakın senaryolar oluşturmaya çalışırlar. Bu yöndeki ilk adım bilgisayarın yaşadığımız dünyadan nesnelerle ilişki kurmasını sağlamaktır. Hepimizin bildiği gibi, bilgisayar sadece bir elektronik makinedir. Bilgisayarın bizim bildiğimiz nesneleri tanımasını sağlayacak bilgiyi vermek, bizim sorumluluğumuzdadır. İşte bu noktada nesneye dayalı modelleme tekniği devreye girer. Bu modelde gerçek problemlerde karşılaştığımız nesneleri, bilgisayarda benzer nesneler olarak modelleyebiliriz. </a:t>
            </a:r>
          </a:p>
          <a:p>
            <a:endParaRPr lang="tr-TR" dirty="0"/>
          </a:p>
        </p:txBody>
      </p:sp>
    </p:spTree>
    <p:extLst>
      <p:ext uri="{BB962C8B-B14F-4D97-AF65-F5344CB8AC3E}">
        <p14:creationId xmlns:p14="http://schemas.microsoft.com/office/powerpoint/2010/main" val="319841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Nesneye Dayalı Programlamanın faydaları</a:t>
            </a:r>
            <a:endParaRPr lang="tr-TR" dirty="0"/>
          </a:p>
        </p:txBody>
      </p:sp>
      <p:sp>
        <p:nvSpPr>
          <p:cNvPr id="3" name="İçerik Yer Tutucusu 2"/>
          <p:cNvSpPr>
            <a:spLocks noGrp="1"/>
          </p:cNvSpPr>
          <p:nvPr>
            <p:ph idx="1"/>
          </p:nvPr>
        </p:nvSpPr>
        <p:spPr>
          <a:xfrm>
            <a:off x="913795" y="2096063"/>
            <a:ext cx="10353762" cy="4600571"/>
          </a:xfrm>
        </p:spPr>
        <p:txBody>
          <a:bodyPr/>
          <a:lstStyle/>
          <a:p>
            <a:r>
              <a:rPr lang="tr-TR" dirty="0"/>
              <a:t>Gerçek dünya nesnelerden oluştuğundan bu yöntem ile sistemin daha gerçekçi bir modeli oluşturulabilir. </a:t>
            </a:r>
            <a:endParaRPr lang="tr-TR" dirty="0" smtClean="0"/>
          </a:p>
          <a:p>
            <a:r>
              <a:rPr lang="tr-TR" dirty="0" smtClean="0"/>
              <a:t>Program </a:t>
            </a:r>
            <a:r>
              <a:rPr lang="tr-TR" dirty="0"/>
              <a:t>daha anlaşılır olur. </a:t>
            </a:r>
            <a:endParaRPr lang="tr-TR" dirty="0" smtClean="0"/>
          </a:p>
          <a:p>
            <a:r>
              <a:rPr lang="tr-TR" dirty="0"/>
              <a:t>Nesne modellerinin içindeki veriler sadece üye fonksiyonlarının erişebileceği şekilde düzenlenebilir. Veri saklama(data </a:t>
            </a:r>
            <a:r>
              <a:rPr lang="tr-TR" dirty="0" err="1"/>
              <a:t>hiding</a:t>
            </a:r>
            <a:r>
              <a:rPr lang="tr-TR" dirty="0"/>
              <a:t>) adı verilen bu özellik sayesinde verilerin herhangi bir fonksiyon tarafından bozulması önlenir. </a:t>
            </a:r>
            <a:endParaRPr lang="tr-TR" dirty="0" smtClean="0"/>
          </a:p>
          <a:p>
            <a:r>
              <a:rPr lang="tr-TR" dirty="0" smtClean="0"/>
              <a:t>Programcılar </a:t>
            </a:r>
            <a:r>
              <a:rPr lang="tr-TR" dirty="0"/>
              <a:t>kendi veri tiplerini </a:t>
            </a:r>
            <a:r>
              <a:rPr lang="tr-TR" dirty="0" smtClean="0"/>
              <a:t>oluşturabilirler. </a:t>
            </a:r>
          </a:p>
          <a:p>
            <a:r>
              <a:rPr lang="tr-TR" dirty="0" smtClean="0"/>
              <a:t>Bir </a:t>
            </a:r>
            <a:r>
              <a:rPr lang="tr-TR" dirty="0"/>
              <a:t>nesne modeli oluşturduktan sonra bu modeli çeşitli şekillerde defalarca kullanmak mümkündür. </a:t>
            </a:r>
            <a:endParaRPr lang="tr-TR" dirty="0" smtClean="0"/>
          </a:p>
          <a:p>
            <a:r>
              <a:rPr lang="tr-TR" dirty="0" smtClean="0"/>
              <a:t>Nesneye </a:t>
            </a:r>
            <a:r>
              <a:rPr lang="tr-TR" dirty="0"/>
              <a:t>dayalı yöntem takım çalışmaları için uygundur. </a:t>
            </a:r>
          </a:p>
        </p:txBody>
      </p:sp>
    </p:spTree>
    <p:extLst>
      <p:ext uri="{BB962C8B-B14F-4D97-AF65-F5344CB8AC3E}">
        <p14:creationId xmlns:p14="http://schemas.microsoft.com/office/powerpoint/2010/main" val="119836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268942"/>
            <a:ext cx="10353761" cy="954740"/>
          </a:xfrm>
        </p:spPr>
        <p:txBody>
          <a:bodyPr>
            <a:normAutofit fontScale="90000"/>
          </a:bodyPr>
          <a:lstStyle/>
          <a:p>
            <a:r>
              <a:rPr lang="tr-TR" b="1" dirty="0" smtClean="0"/>
              <a:t>Nesneye Dayalı Programlamanın faydaları</a:t>
            </a:r>
            <a:endParaRPr lang="tr-TR" dirty="0"/>
          </a:p>
        </p:txBody>
      </p:sp>
      <p:sp>
        <p:nvSpPr>
          <p:cNvPr id="3" name="İçerik Yer Tutucusu 2"/>
          <p:cNvSpPr>
            <a:spLocks noGrp="1"/>
          </p:cNvSpPr>
          <p:nvPr>
            <p:ph idx="1"/>
          </p:nvPr>
        </p:nvSpPr>
        <p:spPr>
          <a:xfrm>
            <a:off x="806824" y="1320566"/>
            <a:ext cx="10515600" cy="4351338"/>
          </a:xfrm>
        </p:spPr>
        <p:txBody>
          <a:bodyPr/>
          <a:lstStyle/>
          <a:p>
            <a:r>
              <a:rPr lang="tr-TR" dirty="0"/>
              <a:t>NDP de belirsiz bir sayıda koda ulaşılırken hala projede herhangi bir tamamlanma oranı oluşmamaktadır. Ancak projelerin ilerleyen kısımlarında bu dezavantaj ortadan </a:t>
            </a:r>
            <a:r>
              <a:rPr lang="tr-TR" dirty="0" smtClean="0"/>
              <a:t>kalkmakta ve </a:t>
            </a:r>
            <a:r>
              <a:rPr lang="tr-TR" dirty="0"/>
              <a:t>kod sayısındaki artış oranı </a:t>
            </a:r>
            <a:r>
              <a:rPr lang="tr-TR" dirty="0" smtClean="0"/>
              <a:t>oldukça </a:t>
            </a:r>
            <a:r>
              <a:rPr lang="tr-TR" dirty="0"/>
              <a:t>azalmaktadır. </a:t>
            </a:r>
            <a:endParaRPr lang="tr-TR" dirty="0" smtClean="0"/>
          </a:p>
          <a:p>
            <a:r>
              <a:rPr lang="tr-TR" dirty="0" smtClean="0"/>
              <a:t>Bankacılık</a:t>
            </a:r>
            <a:r>
              <a:rPr lang="tr-TR" dirty="0"/>
              <a:t>, ERP, CRM gibi çok büyük sayılan, sürekli </a:t>
            </a:r>
            <a:r>
              <a:rPr lang="tr-TR" dirty="0" err="1"/>
              <a:t>veritabanlarına</a:t>
            </a:r>
            <a:r>
              <a:rPr lang="tr-TR" dirty="0"/>
              <a:t> verilerin işlenip gelen sonuçların değerlendirildiği yazılımlarda bu fark kendisini çok daha kısa zamanda gösterebilmektedir. </a:t>
            </a:r>
          </a:p>
        </p:txBody>
      </p:sp>
      <p:cxnSp>
        <p:nvCxnSpPr>
          <p:cNvPr id="11" name="Düz Ok Bağlayıcısı 10"/>
          <p:cNvCxnSpPr/>
          <p:nvPr/>
        </p:nvCxnSpPr>
        <p:spPr>
          <a:xfrm flipV="1">
            <a:off x="3424518" y="3936758"/>
            <a:ext cx="2240" cy="1666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V="1">
            <a:off x="3406588" y="5602816"/>
            <a:ext cx="4217894" cy="28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Serbest Form 25"/>
          <p:cNvSpPr/>
          <p:nvPr/>
        </p:nvSpPr>
        <p:spPr>
          <a:xfrm>
            <a:off x="3426758" y="4192252"/>
            <a:ext cx="4197724" cy="1100593"/>
          </a:xfrm>
          <a:custGeom>
            <a:avLst/>
            <a:gdLst>
              <a:gd name="connsiteX0" fmla="*/ 9586 w 3774762"/>
              <a:gd name="connsiteY0" fmla="*/ 1048871 h 1048871"/>
              <a:gd name="connsiteX1" fmla="*/ 587809 w 3774762"/>
              <a:gd name="connsiteY1" fmla="*/ 551329 h 1048871"/>
              <a:gd name="connsiteX2" fmla="*/ 3774762 w 3774762"/>
              <a:gd name="connsiteY2" fmla="*/ 0 h 1048871"/>
            </a:gdLst>
            <a:ahLst/>
            <a:cxnLst>
              <a:cxn ang="0">
                <a:pos x="connsiteX0" y="connsiteY0"/>
              </a:cxn>
              <a:cxn ang="0">
                <a:pos x="connsiteX1" y="connsiteY1"/>
              </a:cxn>
              <a:cxn ang="0">
                <a:pos x="connsiteX2" y="connsiteY2"/>
              </a:cxn>
            </a:cxnLst>
            <a:rect l="l" t="t" r="r" b="b"/>
            <a:pathLst>
              <a:path w="3774762" h="1048871">
                <a:moveTo>
                  <a:pt x="9586" y="1048871"/>
                </a:moveTo>
                <a:cubicBezTo>
                  <a:pt x="-15067" y="887506"/>
                  <a:pt x="-39720" y="726141"/>
                  <a:pt x="587809" y="551329"/>
                </a:cubicBezTo>
                <a:cubicBezTo>
                  <a:pt x="1215338" y="376517"/>
                  <a:pt x="3140509" y="76200"/>
                  <a:pt x="377476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8" name="Düz Ok Bağlayıcısı 27"/>
          <p:cNvCxnSpPr/>
          <p:nvPr/>
        </p:nvCxnSpPr>
        <p:spPr>
          <a:xfrm flipV="1">
            <a:off x="3406588" y="3733675"/>
            <a:ext cx="4217894" cy="1881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Metin kutusu 32"/>
          <p:cNvSpPr txBox="1"/>
          <p:nvPr/>
        </p:nvSpPr>
        <p:spPr>
          <a:xfrm>
            <a:off x="7030954" y="5628470"/>
            <a:ext cx="2800703" cy="369332"/>
          </a:xfrm>
          <a:prstGeom prst="rect">
            <a:avLst/>
          </a:prstGeom>
          <a:noFill/>
        </p:spPr>
        <p:txBody>
          <a:bodyPr wrap="none" rtlCol="0">
            <a:spAutoFit/>
          </a:bodyPr>
          <a:lstStyle/>
          <a:p>
            <a:r>
              <a:rPr lang="tr-TR" dirty="0" smtClean="0"/>
              <a:t>Projenin tamamlanma oranı</a:t>
            </a:r>
            <a:endParaRPr lang="tr-TR" dirty="0"/>
          </a:p>
        </p:txBody>
      </p:sp>
      <p:sp>
        <p:nvSpPr>
          <p:cNvPr id="34" name="Metin kutusu 33"/>
          <p:cNvSpPr txBox="1"/>
          <p:nvPr/>
        </p:nvSpPr>
        <p:spPr>
          <a:xfrm>
            <a:off x="7375629" y="5284142"/>
            <a:ext cx="535724" cy="369332"/>
          </a:xfrm>
          <a:prstGeom prst="rect">
            <a:avLst/>
          </a:prstGeom>
          <a:noFill/>
        </p:spPr>
        <p:txBody>
          <a:bodyPr wrap="none" rtlCol="0">
            <a:spAutoFit/>
          </a:bodyPr>
          <a:lstStyle/>
          <a:p>
            <a:r>
              <a:rPr lang="tr-TR" dirty="0" smtClean="0"/>
              <a:t>100</a:t>
            </a:r>
            <a:endParaRPr lang="tr-TR" dirty="0"/>
          </a:p>
        </p:txBody>
      </p:sp>
      <p:sp>
        <p:nvSpPr>
          <p:cNvPr id="35" name="Metin kutusu 34"/>
          <p:cNvSpPr txBox="1"/>
          <p:nvPr/>
        </p:nvSpPr>
        <p:spPr>
          <a:xfrm>
            <a:off x="3569687" y="3819001"/>
            <a:ext cx="1093120" cy="369332"/>
          </a:xfrm>
          <a:prstGeom prst="rect">
            <a:avLst/>
          </a:prstGeom>
          <a:noFill/>
        </p:spPr>
        <p:txBody>
          <a:bodyPr wrap="none" rtlCol="0">
            <a:spAutoFit/>
          </a:bodyPr>
          <a:lstStyle/>
          <a:p>
            <a:r>
              <a:rPr lang="tr-TR" dirty="0" smtClean="0"/>
              <a:t>Kod sayısı</a:t>
            </a:r>
            <a:endParaRPr lang="tr-TR" dirty="0"/>
          </a:p>
        </p:txBody>
      </p:sp>
      <p:sp>
        <p:nvSpPr>
          <p:cNvPr id="36" name="Metin kutusu 35"/>
          <p:cNvSpPr txBox="1"/>
          <p:nvPr/>
        </p:nvSpPr>
        <p:spPr>
          <a:xfrm>
            <a:off x="7032765" y="3466090"/>
            <a:ext cx="2412263" cy="369332"/>
          </a:xfrm>
          <a:prstGeom prst="rect">
            <a:avLst/>
          </a:prstGeom>
          <a:noFill/>
        </p:spPr>
        <p:txBody>
          <a:bodyPr wrap="none" rtlCol="0">
            <a:spAutoFit/>
          </a:bodyPr>
          <a:lstStyle/>
          <a:p>
            <a:r>
              <a:rPr lang="tr-TR" dirty="0" smtClean="0"/>
              <a:t>Yapısal Programlama</a:t>
            </a:r>
            <a:endParaRPr lang="tr-TR" dirty="0"/>
          </a:p>
        </p:txBody>
      </p:sp>
      <p:sp>
        <p:nvSpPr>
          <p:cNvPr id="37" name="Metin kutusu 36"/>
          <p:cNvSpPr txBox="1"/>
          <p:nvPr/>
        </p:nvSpPr>
        <p:spPr>
          <a:xfrm>
            <a:off x="7767411" y="4007586"/>
            <a:ext cx="758024" cy="369332"/>
          </a:xfrm>
          <a:prstGeom prst="rect">
            <a:avLst/>
          </a:prstGeom>
          <a:noFill/>
        </p:spPr>
        <p:txBody>
          <a:bodyPr wrap="square" rtlCol="0">
            <a:spAutoFit/>
          </a:bodyPr>
          <a:lstStyle/>
          <a:p>
            <a:r>
              <a:rPr lang="tr-TR" dirty="0" smtClean="0"/>
              <a:t>NDP</a:t>
            </a:r>
            <a:endParaRPr lang="tr-TR" dirty="0"/>
          </a:p>
        </p:txBody>
      </p:sp>
    </p:spTree>
    <p:extLst>
      <p:ext uri="{BB962C8B-B14F-4D97-AF65-F5344CB8AC3E}">
        <p14:creationId xmlns:p14="http://schemas.microsoft.com/office/powerpoint/2010/main" val="1226956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0</TotalTime>
  <Words>901</Words>
  <Application>Microsoft Office PowerPoint</Application>
  <PresentationFormat>Geniş ekran</PresentationFormat>
  <Paragraphs>65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Bookman Old Style</vt:lpstr>
      <vt:lpstr>Calibri</vt:lpstr>
      <vt:lpstr>Rockwell</vt:lpstr>
      <vt:lpstr>Damask</vt:lpstr>
      <vt:lpstr>  Nesneye Dayalı Programlama 1  </vt:lpstr>
      <vt:lpstr>Programlama Nedir ?</vt:lpstr>
      <vt:lpstr>Yordamsal Programlama </vt:lpstr>
      <vt:lpstr>Yordamsal Programlama</vt:lpstr>
      <vt:lpstr>Yordamsal Programlama</vt:lpstr>
      <vt:lpstr>Nesneye Dayalı Programlama  (Object Oriented Programming)</vt:lpstr>
      <vt:lpstr>Nesneye Dayalı Programlama  (Object Oriented Programming)</vt:lpstr>
      <vt:lpstr>Nesneye Dayalı Programlamanın faydaları</vt:lpstr>
      <vt:lpstr>Nesneye Dayalı Programlamanın faydaları</vt:lpstr>
      <vt:lpstr>Nesneye Dayalı Programlamanın faydaları</vt:lpstr>
      <vt:lpstr>Sınıf (CLASS) kavramı</vt:lpstr>
      <vt:lpstr>Sınıf (CLASS) kavramı</vt:lpstr>
      <vt:lpstr>Nesne (Object) kavramı</vt:lpstr>
      <vt:lpstr>Sınıf ve nesne kavramı</vt:lpstr>
      <vt:lpstr>KAYNAKLAR • Öğr.gör. Özgür çiftçi nesne tabanlı programlama ders notları Bt Akademi Kurs Notları http://www.btakademi.com • Baransel, C., Mumcuoğlu, A., Web Tabanlı, Üç Katmanlı Yazılım Mimarileri: UML, EJB ve ORACLE İle Sistem Modelleme, Tasarım ve Gerçekleştirim, SAS Yayınları, 2003. • Doç.Dr. Erdoğan DOĞDU ders notları • Fowler, Martin (2002). Patterns of Enterprise Application Architecture. Addison-Wesley. ISBN 978-0321127426. • Head First Object Oriented Analysis &amp; Design • http://ceng.gazi.edu.tr/~hkaracan/NYPH1.pdf • http://e-bergi.com • http://e-bergi.com/2008/Subat/Nesne-Yonelimli-Programlama • http://en.wikipedia.org/wiki/Enterprise_Messaging_System • http://nesneyonelimliprogramlama.blogspot.com/ • http://tr.wikipedia.org • http://tr.wikipedia.org/wiki/Hizmet-yönelimli_mîmârî • http://tr.wikipedia.org/wiki/Nesne_Yönelimli_Programlama • http://www.bilgininadresi.net • http://www.bilisim-kulubu.com • http://www.csharpnedir.com • http://www.dofactory.com/Patterns/Patterns.aspx • http://www.findikkurdu.com • http://www.godoro.com • http://www.msakademik.net • http://www.onlineakademi.com/egitim-katalogu.html?page=show_ad&amp;adid=258 • http://www.oreillynet.com/onlamp/blog/2006/10/design_patterns_are_signs_of_w.html • http://www.programlama.com • http://www.soamoa.org/ • http://www.soaturkiye.com/ • http://www.yazilimdevi.com • http://wwwipd.ira.uka.de/~tichy/patterns/overview.html • Object-Oriented Software Development Using Java – Principles, Patterns, and Frameworks,Xiaoping Jia, 2/ed. Addison-Wesley, 2003 • Prof. Dr. Çelebi S., “C++ ve Nesne Yönelimli Programlama, İlave Notlar Sürüm 1.1” Nisan 2005. • Schmidt, Douglas C.; Michael Stal, Hans Rohnert, Frank Buschmann (2000). Pattern-Oriented Software Architecture, Volume 2: Patterns for Concurrent and Networked Objects. John Wiley &amp; Sons. ISBN 0-471-60695-2. • Schildt, Herbert (2005) “Herkes İçin C#” , Alfa Yayınları • www.csharpnedir.com • Y.Doç.Dr. Feza BUZLUCA ders notları</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Nesneye Dayalı Programlama   </dc:title>
  <dc:creator>ronaldinho424</dc:creator>
  <cp:lastModifiedBy>ronaldinho424</cp:lastModifiedBy>
  <cp:revision>13</cp:revision>
  <dcterms:created xsi:type="dcterms:W3CDTF">2018-09-09T10:09:50Z</dcterms:created>
  <dcterms:modified xsi:type="dcterms:W3CDTF">2018-09-09T14:40:05Z</dcterms:modified>
</cp:coreProperties>
</file>